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50" d="100"/>
          <a:sy n="50" d="100"/>
        </p:scale>
        <p:origin x="1210" y="7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jpe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212888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2755031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761999"/>
            <a:ext cx="2628900" cy="54149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761999"/>
            <a:ext cx="7734300" cy="541496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831928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a:buFont typeface="Wingdings" panose="05000000000000000000" pitchFamily="2" charset="2"/>
              <a:buChar char="§"/>
              <a:defRPr/>
            </a:lvl1pPr>
            <a:lvl2pPr marL="685800" indent="-228600">
              <a:buFont typeface="Wingdings" panose="05000000000000000000" pitchFamily="2" charset="2"/>
              <a:buChar char="§"/>
              <a:defRPr/>
            </a:lvl2pPr>
            <a:lvl3pPr>
              <a:buFont typeface="Wingdings" panose="05000000000000000000" pitchFamily="2" charset="2"/>
              <a:buChar char="§"/>
              <a:defRPr/>
            </a:lvl3pPr>
            <a:lvl4pPr marL="1600200" indent="-228600">
              <a:buFont typeface="Wingdings" panose="05000000000000000000" pitchFamily="2" charset="2"/>
              <a:buChar char="§"/>
              <a:defRPr/>
            </a:lvl4pPr>
            <a:lvl5pPr>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4196425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831850" y="1709738"/>
            <a:ext cx="10515600" cy="2852737"/>
          </a:xfrm>
        </p:spPr>
        <p:txBody>
          <a:bodyPr anchor="b"/>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761990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lvl1pPr>
              <a:defRPr sz="4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838200" y="2057399"/>
            <a:ext cx="5181600" cy="41195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2057399"/>
            <a:ext cx="5181600"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674797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668338"/>
            <a:ext cx="10515600" cy="108426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8800"/>
            <a:ext cx="5157787"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743199"/>
            <a:ext cx="5157787" cy="34464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8800"/>
            <a:ext cx="5183188"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2743199"/>
            <a:ext cx="5183188" cy="3446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5846681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9934032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777438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6746216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13716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AA70F276-1833-4A75-9C1D-A56E2295A68D}" type="datetimeFigureOut">
              <a:rPr lang="en-US" smtClean="0"/>
              <a:t>3/23/2022</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616485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DD7EAFE6-2BB9-41FB-9CF4-588CFC708774}"/>
              </a:ext>
            </a:extLst>
          </p:cNvPr>
          <p:cNvSpPr/>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838200" y="68103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838200" y="2178657"/>
            <a:ext cx="10515600" cy="399830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838200" y="6429375"/>
            <a:ext cx="274320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AA70F276-1833-4A75-9C1D-A56E2295A68D}" type="datetimeFigureOut">
              <a:rPr lang="en-US" smtClean="0"/>
              <a:pPr/>
              <a:t>3/23/2022</a:t>
            </a:fld>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038600" y="6429375"/>
            <a:ext cx="4114800" cy="365125"/>
          </a:xfrm>
          <a:prstGeom prst="rect">
            <a:avLst/>
          </a:prstGeom>
        </p:spPr>
        <p:txBody>
          <a:bodyPr vert="horz" lIns="91440" tIns="45720" rIns="91440" bIns="45720" rtlCol="0" anchor="ctr"/>
          <a:lstStyle>
            <a:lvl1pPr algn="ctr">
              <a:defRPr sz="900" cap="all" spc="150" baseline="0">
                <a:solidFill>
                  <a:srgbClr val="FFFFFF"/>
                </a:solidFill>
              </a:defRPr>
            </a:lvl1pPr>
          </a:lstStyle>
          <a:p>
            <a:endParaRPr lang="en-US">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8610600" y="6429375"/>
            <a:ext cx="2743200" cy="365125"/>
          </a:xfrm>
          <a:prstGeom prst="rect">
            <a:avLst/>
          </a:prstGeom>
        </p:spPr>
        <p:txBody>
          <a:bodyPr vert="horz" lIns="91440" tIns="45720" rIns="91440" bIns="45720" rtlCol="0" anchor="ctr"/>
          <a:lstStyle>
            <a:lvl1pPr algn="r">
              <a:defRPr sz="900" cap="all" spc="150" baseline="0">
                <a:solidFill>
                  <a:srgbClr val="FFFFFF"/>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400858133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marL="0" algn="l" defTabSz="914400" rtl="0" eaLnBrk="1" latinLnBrk="0" hangingPunct="1">
        <a:lnSpc>
          <a:spcPct val="90000"/>
        </a:lnSpc>
        <a:spcBef>
          <a:spcPct val="0"/>
        </a:spcBef>
        <a:buNone/>
        <a:defRPr lang="en-US" sz="5200" kern="1200" dirty="0">
          <a:gradFill flip="none" rotWithShape="1">
            <a:gsLst>
              <a:gs pos="0">
                <a:schemeClr val="accent5"/>
              </a:gs>
              <a:gs pos="100000">
                <a:schemeClr val="accent1">
                  <a:alpha val="70000"/>
                </a:schemeClr>
              </a:gs>
            </a:gsLst>
            <a:lin ang="0" scaled="1"/>
            <a:tileRect/>
          </a:gradFill>
          <a:latin typeface="+mj-lt"/>
          <a:ea typeface="+mn-ea"/>
          <a:cs typeface="Angsana New" panose="02020603050405020304" pitchFamily="18" charset="-34"/>
        </a:defRPr>
      </a:lvl1pPr>
    </p:titleStyle>
    <p:bodyStyle>
      <a:lvl1pPr marL="457200" indent="-228600" algn="l" defTabSz="914400" rtl="0" eaLnBrk="1" latinLnBrk="0" hangingPunct="1">
        <a:lnSpc>
          <a:spcPct val="110000"/>
        </a:lnSpc>
        <a:spcBef>
          <a:spcPts val="1000"/>
        </a:spcBef>
        <a:buClr>
          <a:schemeClr val="tx2">
            <a:lumMod val="10000"/>
            <a:lumOff val="90000"/>
          </a:schemeClr>
        </a:buClr>
        <a:buSzPct val="80000"/>
        <a:buFont typeface="Wingdings" panose="05000000000000000000" pitchFamily="2" charset="2"/>
        <a:buChar char="§"/>
        <a:defRPr sz="2800" kern="1200">
          <a:solidFill>
            <a:schemeClr val="tx2">
              <a:alpha val="70000"/>
            </a:schemeClr>
          </a:solidFill>
          <a:latin typeface="+mn-lt"/>
          <a:ea typeface="+mn-ea"/>
          <a:cs typeface="+mn-cs"/>
        </a:defRPr>
      </a:lvl1pPr>
      <a:lvl2pPr marL="8001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400" kern="1200">
          <a:solidFill>
            <a:schemeClr val="tx2">
              <a:alpha val="70000"/>
            </a:schemeClr>
          </a:solidFill>
          <a:latin typeface="+mn-lt"/>
          <a:ea typeface="+mn-ea"/>
          <a:cs typeface="+mn-cs"/>
        </a:defRPr>
      </a:lvl2pPr>
      <a:lvl3pPr marL="12573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000" kern="1200">
          <a:solidFill>
            <a:schemeClr val="tx2">
              <a:alpha val="70000"/>
            </a:schemeClr>
          </a:solidFill>
          <a:latin typeface="+mn-lt"/>
          <a:ea typeface="+mn-ea"/>
          <a:cs typeface="+mn-cs"/>
        </a:defRPr>
      </a:lvl3pPr>
      <a:lvl4pPr marL="16573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4pPr>
      <a:lvl5pPr marL="21145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1800" kern="1200">
          <a:solidFill>
            <a:schemeClr val="tx2">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1EF4E8-5513-4BF5-BC41-04645281C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3848" cap="flat">
            <a:noFill/>
            <a:prstDash val="solid"/>
            <a:miter/>
          </a:ln>
          <a:effectLst/>
        </p:spPr>
        <p:txBody>
          <a:bodyPr rtlCol="0" anchor="ctr"/>
          <a:lstStyle/>
          <a:p>
            <a:endParaRPr lang="en-US" dirty="0">
              <a:solidFill>
                <a:schemeClr val="tx1"/>
              </a:solidFill>
            </a:endParaRPr>
          </a:p>
        </p:txBody>
      </p:sp>
      <p:pic>
        <p:nvPicPr>
          <p:cNvPr id="4" name="Video 3">
            <a:extLst>
              <a:ext uri="{FF2B5EF4-FFF2-40B4-BE49-F238E27FC236}">
                <a16:creationId xmlns:a16="http://schemas.microsoft.com/office/drawing/2014/main" id="{F32309F1-413B-F918-A7B7-0F1B051A159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85715"/>
            <a:ext cx="12191980" cy="6857989"/>
          </a:xfrm>
          <a:prstGeom prst="rect">
            <a:avLst/>
          </a:prstGeom>
        </p:spPr>
      </p:pic>
      <p:sp>
        <p:nvSpPr>
          <p:cNvPr id="11" name="Rectangle 10">
            <a:extLst>
              <a:ext uri="{FF2B5EF4-FFF2-40B4-BE49-F238E27FC236}">
                <a16:creationId xmlns:a16="http://schemas.microsoft.com/office/drawing/2014/main" id="{107303E2-7D44-46E4-A0D5-73DF99749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172075"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D22AF24B-DF9B-4580-9019-8FABD7AC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8875" y="1255390"/>
            <a:ext cx="4008678" cy="4034028"/>
          </a:xfrm>
          <a:prstGeom prst="ellipse">
            <a:avLst/>
          </a:prstGeom>
          <a:gradFill>
            <a:gsLst>
              <a:gs pos="0">
                <a:schemeClr val="accent1">
                  <a:alpha val="40000"/>
                </a:schemeClr>
              </a:gs>
              <a:gs pos="100000">
                <a:schemeClr val="accent5">
                  <a:alpha val="20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814E6672-D9A3-4574-B870-15130060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29740" y="720056"/>
            <a:ext cx="3094425" cy="3113994"/>
          </a:xfrm>
          <a:prstGeom prst="ellipse">
            <a:avLst/>
          </a:prstGeom>
          <a:gradFill>
            <a:gsLst>
              <a:gs pos="0">
                <a:schemeClr val="accent1">
                  <a:alpha val="40000"/>
                </a:schemeClr>
              </a:gs>
              <a:gs pos="100000">
                <a:schemeClr val="accent1">
                  <a:lumMod val="20000"/>
                  <a:lumOff val="80000"/>
                  <a:alpha val="69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03AE79B-B58E-4179-9A34-C399B01E47BB}"/>
              </a:ext>
            </a:extLst>
          </p:cNvPr>
          <p:cNvSpPr>
            <a:spLocks noGrp="1"/>
          </p:cNvSpPr>
          <p:nvPr>
            <p:ph type="ctrTitle"/>
          </p:nvPr>
        </p:nvSpPr>
        <p:spPr>
          <a:xfrm>
            <a:off x="537410" y="728905"/>
            <a:ext cx="4396540" cy="3184274"/>
          </a:xfrm>
        </p:spPr>
        <p:txBody>
          <a:bodyPr>
            <a:normAutofit/>
          </a:bodyPr>
          <a:lstStyle/>
          <a:p>
            <a:pPr algn="l"/>
            <a:r>
              <a:rPr lang="en-US" sz="4600" dirty="0">
                <a:solidFill>
                  <a:srgbClr val="FFFFFF"/>
                </a:solidFill>
                <a:latin typeface="Times New Roman" panose="02020603050405020304" pitchFamily="18" charset="0"/>
                <a:cs typeface="Times New Roman" panose="02020603050405020304" pitchFamily="18" charset="0"/>
              </a:rPr>
              <a:t>ALL ABOUT THE ROBOTIC HARDWARE (3-CONTROLLER)</a:t>
            </a:r>
          </a:p>
        </p:txBody>
      </p:sp>
      <p:sp>
        <p:nvSpPr>
          <p:cNvPr id="3" name="Subtitle 2">
            <a:extLst>
              <a:ext uri="{FF2B5EF4-FFF2-40B4-BE49-F238E27FC236}">
                <a16:creationId xmlns:a16="http://schemas.microsoft.com/office/drawing/2014/main" id="{4AB86D25-93A9-4411-8C51-8063B1B5C4DB}"/>
              </a:ext>
            </a:extLst>
          </p:cNvPr>
          <p:cNvSpPr>
            <a:spLocks noGrp="1"/>
          </p:cNvSpPr>
          <p:nvPr>
            <p:ph type="subTitle" idx="1"/>
          </p:nvPr>
        </p:nvSpPr>
        <p:spPr>
          <a:xfrm>
            <a:off x="537410" y="4072044"/>
            <a:ext cx="4396540" cy="1495379"/>
          </a:xfrm>
        </p:spPr>
        <p:txBody>
          <a:bodyPr>
            <a:normAutofit fontScale="92500" lnSpcReduction="20000"/>
          </a:bodyPr>
          <a:lstStyle/>
          <a:p>
            <a:pPr algn="l"/>
            <a:r>
              <a:rPr lang="en-US" sz="2200" dirty="0">
                <a:solidFill>
                  <a:srgbClr val="FFFFFF"/>
                </a:solidFill>
              </a:rPr>
              <a:t>1. </a:t>
            </a:r>
            <a:r>
              <a:rPr lang="fr-FR" sz="2100" dirty="0" err="1">
                <a:solidFill>
                  <a:schemeClr val="bg1">
                    <a:alpha val="70000"/>
                  </a:schemeClr>
                </a:solidFill>
                <a:cs typeface="Aharoni" panose="02010803020104030203" pitchFamily="2" charset="-79"/>
              </a:rPr>
              <a:t>Artificial</a:t>
            </a:r>
            <a:r>
              <a:rPr lang="fr-FR" sz="2100" dirty="0">
                <a:solidFill>
                  <a:schemeClr val="bg1">
                    <a:alpha val="70000"/>
                  </a:schemeClr>
                </a:solidFill>
                <a:cs typeface="Aharoni" panose="02010803020104030203" pitchFamily="2" charset="-79"/>
              </a:rPr>
              <a:t> Intelligence Machine Automation Controller </a:t>
            </a:r>
            <a:endParaRPr lang="en-US" sz="2200" dirty="0">
              <a:solidFill>
                <a:schemeClr val="bg1">
                  <a:alpha val="70000"/>
                </a:schemeClr>
              </a:solidFill>
              <a:cs typeface="Aharoni" panose="02010803020104030203" pitchFamily="2" charset="-79"/>
            </a:endParaRPr>
          </a:p>
          <a:p>
            <a:pPr algn="l"/>
            <a:r>
              <a:rPr lang="en-US" sz="2200" dirty="0">
                <a:solidFill>
                  <a:srgbClr val="FFFFFF"/>
                </a:solidFill>
              </a:rPr>
              <a:t>2. T20 Pendant. </a:t>
            </a:r>
          </a:p>
          <a:p>
            <a:pPr algn="l"/>
            <a:r>
              <a:rPr lang="en-US" sz="2200" dirty="0">
                <a:solidFill>
                  <a:srgbClr val="FFFFFF"/>
                </a:solidFill>
              </a:rPr>
              <a:t>3. </a:t>
            </a:r>
            <a:r>
              <a:rPr lang="en-US" sz="1900" b="0" i="0" dirty="0" err="1">
                <a:solidFill>
                  <a:srgbClr val="FFFFFF"/>
                </a:solidFill>
                <a:effectLst/>
              </a:rPr>
              <a:t>Fanless</a:t>
            </a:r>
            <a:r>
              <a:rPr lang="en-US" sz="1900" b="0" i="0" dirty="0">
                <a:solidFill>
                  <a:srgbClr val="FFFFFF"/>
                </a:solidFill>
                <a:effectLst/>
              </a:rPr>
              <a:t> Embedded Computer</a:t>
            </a:r>
            <a:endParaRPr lang="en-US" sz="2200" dirty="0">
              <a:solidFill>
                <a:srgbClr val="FFFFFF"/>
              </a:solidFill>
            </a:endParaRPr>
          </a:p>
        </p:txBody>
      </p:sp>
    </p:spTree>
    <p:extLst>
      <p:ext uri="{BB962C8B-B14F-4D97-AF65-F5344CB8AC3E}">
        <p14:creationId xmlns:p14="http://schemas.microsoft.com/office/powerpoint/2010/main" val="682855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1">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ame 13">
            <a:extLst>
              <a:ext uri="{FF2B5EF4-FFF2-40B4-BE49-F238E27FC236}">
                <a16:creationId xmlns:a16="http://schemas.microsoft.com/office/drawing/2014/main" id="{19F9CD66-32FC-448F-B4C5-67D17508A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8E0332-3204-4030-9DAE-36D7E9E8DFED}"/>
              </a:ext>
            </a:extLst>
          </p:cNvPr>
          <p:cNvSpPr>
            <a:spLocks noGrp="1"/>
          </p:cNvSpPr>
          <p:nvPr>
            <p:ph type="title"/>
          </p:nvPr>
        </p:nvSpPr>
        <p:spPr>
          <a:xfrm>
            <a:off x="838199" y="857251"/>
            <a:ext cx="4581525" cy="2076450"/>
          </a:xfrm>
        </p:spPr>
        <p:txBody>
          <a:bodyPr anchor="b">
            <a:normAutofit fontScale="90000"/>
          </a:bodyPr>
          <a:lstStyle/>
          <a:p>
            <a:r>
              <a:rPr lang="fr-FR" sz="3700" dirty="0" err="1">
                <a:gradFill flip="none" rotWithShape="1">
                  <a:gsLst>
                    <a:gs pos="0">
                      <a:schemeClr val="accent5">
                        <a:alpha val="70000"/>
                      </a:schemeClr>
                    </a:gs>
                    <a:gs pos="100000">
                      <a:schemeClr val="accent1">
                        <a:alpha val="70000"/>
                      </a:schemeClr>
                    </a:gs>
                  </a:gsLst>
                  <a:lin ang="0" scaled="1"/>
                  <a:tileRect/>
                </a:gradFill>
                <a:cs typeface="Aharoni" panose="02010803020104030203" pitchFamily="2" charset="-79"/>
              </a:rPr>
              <a:t>Artificial</a:t>
            </a:r>
            <a:r>
              <a:rPr lang="fr-FR" sz="3700" dirty="0">
                <a:gradFill flip="none" rotWithShape="1">
                  <a:gsLst>
                    <a:gs pos="0">
                      <a:schemeClr val="accent5">
                        <a:alpha val="70000"/>
                      </a:schemeClr>
                    </a:gs>
                    <a:gs pos="100000">
                      <a:schemeClr val="accent1">
                        <a:alpha val="70000"/>
                      </a:schemeClr>
                    </a:gs>
                  </a:gsLst>
                  <a:lin ang="0" scaled="1"/>
                  <a:tileRect/>
                </a:gradFill>
                <a:cs typeface="Aharoni" panose="02010803020104030203" pitchFamily="2" charset="-79"/>
              </a:rPr>
              <a:t> Intelligence Machine Automation Controller (Edge AI Controller) by </a:t>
            </a:r>
            <a:r>
              <a:rPr lang="fr-FR" sz="3700" dirty="0" err="1">
                <a:gradFill flip="none" rotWithShape="1">
                  <a:gsLst>
                    <a:gs pos="0">
                      <a:schemeClr val="accent5">
                        <a:alpha val="70000"/>
                      </a:schemeClr>
                    </a:gs>
                    <a:gs pos="100000">
                      <a:schemeClr val="accent1">
                        <a:alpha val="70000"/>
                      </a:schemeClr>
                    </a:gs>
                  </a:gsLst>
                  <a:lin ang="0" scaled="1"/>
                  <a:tileRect/>
                </a:gradFill>
                <a:cs typeface="Aharoni" panose="02010803020104030203" pitchFamily="2" charset="-79"/>
              </a:rPr>
              <a:t>Omron</a:t>
            </a:r>
            <a:endParaRPr lang="en-US" sz="3700" dirty="0">
              <a:gradFill flip="none" rotWithShape="1">
                <a:gsLst>
                  <a:gs pos="0">
                    <a:schemeClr val="accent5">
                      <a:alpha val="70000"/>
                    </a:schemeClr>
                  </a:gs>
                  <a:gs pos="100000">
                    <a:schemeClr val="accent1">
                      <a:alpha val="70000"/>
                    </a:schemeClr>
                  </a:gs>
                </a:gsLst>
                <a:lin ang="0" scaled="1"/>
                <a:tileRect/>
              </a:gradFill>
            </a:endParaRPr>
          </a:p>
        </p:txBody>
      </p:sp>
      <p:sp>
        <p:nvSpPr>
          <p:cNvPr id="9" name="Content Placeholder 8">
            <a:extLst>
              <a:ext uri="{FF2B5EF4-FFF2-40B4-BE49-F238E27FC236}">
                <a16:creationId xmlns:a16="http://schemas.microsoft.com/office/drawing/2014/main" id="{1F68BD7D-15BB-1B83-4695-32DA7C12A149}"/>
              </a:ext>
            </a:extLst>
          </p:cNvPr>
          <p:cNvSpPr>
            <a:spLocks noGrp="1"/>
          </p:cNvSpPr>
          <p:nvPr>
            <p:ph idx="1"/>
          </p:nvPr>
        </p:nvSpPr>
        <p:spPr>
          <a:xfrm>
            <a:off x="838199" y="3190875"/>
            <a:ext cx="4581526" cy="2986087"/>
          </a:xfrm>
        </p:spPr>
        <p:txBody>
          <a:bodyPr>
            <a:normAutofit fontScale="92500" lnSpcReduction="20000"/>
          </a:bodyPr>
          <a:lstStyle/>
          <a:p>
            <a:pPr marL="571500" indent="-342900">
              <a:buAutoNum type="arabicPeriod"/>
            </a:pPr>
            <a:r>
              <a:rPr lang="en-US" sz="1800" dirty="0">
                <a:solidFill>
                  <a:schemeClr val="tx1">
                    <a:alpha val="60000"/>
                  </a:schemeClr>
                </a:solidFill>
              </a:rPr>
              <a:t>Incorporates AI capabilities into control, allowing you to exploit machine data in real time. </a:t>
            </a:r>
          </a:p>
          <a:p>
            <a:pPr marL="571500" indent="-342900">
              <a:buAutoNum type="arabicPeriod"/>
            </a:pPr>
            <a:r>
              <a:rPr lang="en-US" sz="1800" dirty="0">
                <a:solidFill>
                  <a:schemeClr val="tx1">
                    <a:alpha val="60000"/>
                  </a:schemeClr>
                </a:solidFill>
              </a:rPr>
              <a:t>Can detect equipment irregularities fast and correctly, and send back to control in real time. This allows for machine-level trend monitoring as well. </a:t>
            </a:r>
          </a:p>
          <a:p>
            <a:pPr marL="571500" indent="-342900">
              <a:buAutoNum type="arabicPeriod"/>
            </a:pPr>
            <a:r>
              <a:rPr lang="en-US" sz="1800" dirty="0">
                <a:solidFill>
                  <a:schemeClr val="tx1">
                    <a:alpha val="60000"/>
                  </a:schemeClr>
                </a:solidFill>
              </a:rPr>
              <a:t>Prevents quality faults from occurring on high-speed production lines in a short period of time.</a:t>
            </a:r>
          </a:p>
        </p:txBody>
      </p:sp>
      <p:pic>
        <p:nvPicPr>
          <p:cNvPr id="5" name="Content Placeholder 4">
            <a:extLst>
              <a:ext uri="{FF2B5EF4-FFF2-40B4-BE49-F238E27FC236}">
                <a16:creationId xmlns:a16="http://schemas.microsoft.com/office/drawing/2014/main" id="{36D4BBF4-BCA1-40BA-88CA-CAEB3A89E3F0}"/>
              </a:ext>
            </a:extLst>
          </p:cNvPr>
          <p:cNvPicPr>
            <a:picLocks noChangeAspect="1"/>
          </p:cNvPicPr>
          <p:nvPr/>
        </p:nvPicPr>
        <p:blipFill>
          <a:blip r:embed="rId2">
            <a:alphaModFix amt="90000"/>
          </a:blip>
          <a:stretch>
            <a:fillRect/>
          </a:stretch>
        </p:blipFill>
        <p:spPr>
          <a:xfrm>
            <a:off x="6330893" y="1544073"/>
            <a:ext cx="5022907" cy="3742065"/>
          </a:xfrm>
          <a:prstGeom prst="rect">
            <a:avLst/>
          </a:prstGeom>
        </p:spPr>
      </p:pic>
    </p:spTree>
    <p:extLst>
      <p:ext uri="{BB962C8B-B14F-4D97-AF65-F5344CB8AC3E}">
        <p14:creationId xmlns:p14="http://schemas.microsoft.com/office/powerpoint/2010/main" val="3623773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ame 20">
            <a:extLst>
              <a:ext uri="{FF2B5EF4-FFF2-40B4-BE49-F238E27FC236}">
                <a16:creationId xmlns:a16="http://schemas.microsoft.com/office/drawing/2014/main" id="{19F9CD66-32FC-448F-B4C5-67D17508A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C0340E0C-6836-182E-4D36-C2EE16DA8CB7}"/>
              </a:ext>
            </a:extLst>
          </p:cNvPr>
          <p:cNvSpPr>
            <a:spLocks noGrp="1"/>
          </p:cNvSpPr>
          <p:nvPr>
            <p:ph idx="1"/>
          </p:nvPr>
        </p:nvSpPr>
        <p:spPr>
          <a:xfrm>
            <a:off x="976746" y="1757940"/>
            <a:ext cx="5890591" cy="2986087"/>
          </a:xfrm>
        </p:spPr>
        <p:txBody>
          <a:bodyPr>
            <a:normAutofit fontScale="92500" lnSpcReduction="10000"/>
          </a:bodyPr>
          <a:lstStyle/>
          <a:p>
            <a:r>
              <a:rPr lang="en-US" sz="1800" dirty="0">
                <a:solidFill>
                  <a:schemeClr val="tx2">
                    <a:alpha val="60000"/>
                  </a:schemeClr>
                </a:solidFill>
              </a:rPr>
              <a:t>The unique data utilization functionality to provide ultimate edge control makes previously invisible machine status visible, which enables the AI controller to detect strange behavior of machines at the microsecond level.</a:t>
            </a:r>
          </a:p>
          <a:p>
            <a:r>
              <a:rPr lang="en-US" sz="1800" dirty="0">
                <a:solidFill>
                  <a:schemeClr val="tx2">
                    <a:alpha val="60000"/>
                  </a:schemeClr>
                </a:solidFill>
              </a:rPr>
              <a:t>Functions to detect quickly and accurately</a:t>
            </a:r>
          </a:p>
          <a:p>
            <a:r>
              <a:rPr lang="en-US" sz="1800" dirty="0"/>
              <a:t>Data utilization to detect strange behavior</a:t>
            </a:r>
          </a:p>
          <a:p>
            <a:r>
              <a:rPr lang="en-US" sz="1800" dirty="0"/>
              <a:t>Ultra-high-speed AI engine</a:t>
            </a:r>
          </a:p>
          <a:p>
            <a:r>
              <a:rPr lang="en-US" sz="1800" dirty="0"/>
              <a:t>accurate detection of strange behavior</a:t>
            </a:r>
            <a:endParaRPr lang="en-US" sz="1800" dirty="0">
              <a:solidFill>
                <a:schemeClr val="tx2">
                  <a:alpha val="60000"/>
                </a:schemeClr>
              </a:solidFill>
            </a:endParaRPr>
          </a:p>
          <a:p>
            <a:endParaRPr lang="en-US" sz="1800" dirty="0">
              <a:solidFill>
                <a:schemeClr val="tx2">
                  <a:alpha val="60000"/>
                </a:schemeClr>
              </a:solidFill>
            </a:endParaRPr>
          </a:p>
        </p:txBody>
      </p:sp>
      <p:pic>
        <p:nvPicPr>
          <p:cNvPr id="5" name="Content Placeholder 4">
            <a:extLst>
              <a:ext uri="{FF2B5EF4-FFF2-40B4-BE49-F238E27FC236}">
                <a16:creationId xmlns:a16="http://schemas.microsoft.com/office/drawing/2014/main" id="{4AAE361D-232E-42B8-B8F2-B62E2E7D0728}"/>
              </a:ext>
            </a:extLst>
          </p:cNvPr>
          <p:cNvPicPr>
            <a:picLocks noChangeAspect="1"/>
          </p:cNvPicPr>
          <p:nvPr/>
        </p:nvPicPr>
        <p:blipFill>
          <a:blip r:embed="rId2">
            <a:alphaModFix amt="90000"/>
          </a:blip>
          <a:stretch>
            <a:fillRect/>
          </a:stretch>
        </p:blipFill>
        <p:spPr>
          <a:xfrm>
            <a:off x="7236477" y="1059361"/>
            <a:ext cx="4117323" cy="2079248"/>
          </a:xfrm>
          <a:prstGeom prst="rect">
            <a:avLst/>
          </a:prstGeom>
        </p:spPr>
      </p:pic>
      <p:pic>
        <p:nvPicPr>
          <p:cNvPr id="10" name="Picture 9">
            <a:extLst>
              <a:ext uri="{FF2B5EF4-FFF2-40B4-BE49-F238E27FC236}">
                <a16:creationId xmlns:a16="http://schemas.microsoft.com/office/drawing/2014/main" id="{DEED909A-6C07-4C2D-B6A4-36A8BD3953D5}"/>
              </a:ext>
            </a:extLst>
          </p:cNvPr>
          <p:cNvPicPr>
            <a:picLocks noChangeAspect="1"/>
          </p:cNvPicPr>
          <p:nvPr/>
        </p:nvPicPr>
        <p:blipFill>
          <a:blip r:embed="rId3">
            <a:alphaModFix amt="90000"/>
          </a:blip>
          <a:stretch>
            <a:fillRect/>
          </a:stretch>
        </p:blipFill>
        <p:spPr>
          <a:xfrm>
            <a:off x="7236477" y="3833070"/>
            <a:ext cx="4117323" cy="1821914"/>
          </a:xfrm>
          <a:prstGeom prst="rect">
            <a:avLst/>
          </a:prstGeom>
        </p:spPr>
      </p:pic>
    </p:spTree>
    <p:extLst>
      <p:ext uri="{BB962C8B-B14F-4D97-AF65-F5344CB8AC3E}">
        <p14:creationId xmlns:p14="http://schemas.microsoft.com/office/powerpoint/2010/main" val="121745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Frame 134">
            <a:extLst>
              <a:ext uri="{FF2B5EF4-FFF2-40B4-BE49-F238E27FC236}">
                <a16:creationId xmlns:a16="http://schemas.microsoft.com/office/drawing/2014/main" id="{DD7EAFE6-2BB9-41FB-9CF4-588CFC70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7" name="Rectangle 136">
            <a:extLst>
              <a:ext uri="{FF2B5EF4-FFF2-40B4-BE49-F238E27FC236}">
                <a16:creationId xmlns:a16="http://schemas.microsoft.com/office/drawing/2014/main" id="{C3E06833-B59C-442F-9A6A-F8F55936D5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554"/>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ame 138">
            <a:extLst>
              <a:ext uri="{FF2B5EF4-FFF2-40B4-BE49-F238E27FC236}">
                <a16:creationId xmlns:a16="http://schemas.microsoft.com/office/drawing/2014/main" id="{FA2016CF-2F24-4AE4-8A87-D9B6A3DE31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0C7564-198A-4E9B-AA24-F1FD532EB55B}"/>
              </a:ext>
            </a:extLst>
          </p:cNvPr>
          <p:cNvSpPr>
            <a:spLocks noGrp="1"/>
          </p:cNvSpPr>
          <p:nvPr>
            <p:ph type="title"/>
          </p:nvPr>
        </p:nvSpPr>
        <p:spPr>
          <a:xfrm>
            <a:off x="5890865" y="1151746"/>
            <a:ext cx="5462935" cy="2387600"/>
          </a:xfrm>
        </p:spPr>
        <p:txBody>
          <a:bodyPr vert="horz" lIns="91440" tIns="45720" rIns="91440" bIns="45720" rtlCol="0" anchor="b">
            <a:normAutofit/>
          </a:bodyPr>
          <a:lstStyle/>
          <a:p>
            <a:r>
              <a:rPr lang="en-US" sz="5400" dirty="0">
                <a:gradFill flip="none" rotWithShape="1">
                  <a:gsLst>
                    <a:gs pos="0">
                      <a:schemeClr val="accent5">
                        <a:alpha val="70000"/>
                      </a:schemeClr>
                    </a:gs>
                    <a:gs pos="100000">
                      <a:schemeClr val="accent1">
                        <a:alpha val="70000"/>
                      </a:schemeClr>
                    </a:gs>
                  </a:gsLst>
                  <a:lin ang="0" scaled="1"/>
                  <a:tileRect/>
                </a:gradFill>
              </a:rPr>
              <a:t>T20 Pendant</a:t>
            </a:r>
            <a:br>
              <a:rPr lang="en-US" sz="5400" dirty="0">
                <a:gradFill flip="none" rotWithShape="1">
                  <a:gsLst>
                    <a:gs pos="0">
                      <a:schemeClr val="accent5">
                        <a:alpha val="70000"/>
                      </a:schemeClr>
                    </a:gs>
                    <a:gs pos="100000">
                      <a:schemeClr val="accent1">
                        <a:alpha val="70000"/>
                      </a:schemeClr>
                    </a:gs>
                  </a:gsLst>
                  <a:lin ang="0" scaled="1"/>
                  <a:tileRect/>
                </a:gradFill>
              </a:rPr>
            </a:br>
            <a:r>
              <a:rPr lang="en-US" sz="5400" dirty="0">
                <a:gradFill flip="none" rotWithShape="1">
                  <a:gsLst>
                    <a:gs pos="0">
                      <a:schemeClr val="accent5">
                        <a:alpha val="70000"/>
                      </a:schemeClr>
                    </a:gs>
                    <a:gs pos="100000">
                      <a:schemeClr val="accent1">
                        <a:alpha val="70000"/>
                      </a:schemeClr>
                    </a:gs>
                  </a:gsLst>
                  <a:lin ang="0" scaled="1"/>
                  <a:tileRect/>
                </a:gradFill>
              </a:rPr>
              <a:t>by Omron</a:t>
            </a:r>
          </a:p>
        </p:txBody>
      </p:sp>
      <p:pic>
        <p:nvPicPr>
          <p:cNvPr id="1026" name="Picture 2" descr="T20 Pendant Pendant/Features | OMRON Industrial Automation">
            <a:extLst>
              <a:ext uri="{FF2B5EF4-FFF2-40B4-BE49-F238E27FC236}">
                <a16:creationId xmlns:a16="http://schemas.microsoft.com/office/drawing/2014/main" id="{3B1DB577-D67A-4FCE-9A47-BA82D3EEE5B5}"/>
              </a:ext>
            </a:extLst>
          </p:cNvPr>
          <p:cNvPicPr>
            <a:picLocks noGrp="1" noChangeAspect="1" noChangeArrowheads="1"/>
          </p:cNvPicPr>
          <p:nvPr>
            <p:ph idx="1"/>
          </p:nvPr>
        </p:nvPicPr>
        <p:blipFill>
          <a:blip r:embed="rId2">
            <a:alphaModFix amt="90000"/>
            <a:extLst>
              <a:ext uri="{28A0092B-C50C-407E-A947-70E740481C1C}">
                <a14:useLocalDpi xmlns:a14="http://schemas.microsoft.com/office/drawing/2010/main" val="0"/>
              </a:ext>
            </a:extLst>
          </a:blip>
          <a:stretch>
            <a:fillRect/>
          </a:stretch>
        </p:blipFill>
        <p:spPr bwMode="auto">
          <a:xfrm>
            <a:off x="838200" y="1100247"/>
            <a:ext cx="4678478" cy="4678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4093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ame 32">
            <a:extLst>
              <a:ext uri="{FF2B5EF4-FFF2-40B4-BE49-F238E27FC236}">
                <a16:creationId xmlns:a16="http://schemas.microsoft.com/office/drawing/2014/main" id="{19F9CD66-32FC-448F-B4C5-67D17508A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39D6C2C-FD34-4B37-97D7-1E91EBFA8FAD}"/>
              </a:ext>
            </a:extLst>
          </p:cNvPr>
          <p:cNvSpPr>
            <a:spLocks noGrp="1"/>
          </p:cNvSpPr>
          <p:nvPr>
            <p:ph idx="1"/>
          </p:nvPr>
        </p:nvSpPr>
        <p:spPr>
          <a:xfrm>
            <a:off x="1279582" y="1628775"/>
            <a:ext cx="4581526" cy="2986087"/>
          </a:xfrm>
        </p:spPr>
        <p:txBody>
          <a:bodyPr>
            <a:normAutofit/>
          </a:bodyPr>
          <a:lstStyle/>
          <a:p>
            <a:pPr>
              <a:lnSpc>
                <a:spcPct val="100000"/>
              </a:lnSpc>
            </a:pPr>
            <a:r>
              <a:rPr lang="en-US" sz="1500" dirty="0">
                <a:solidFill>
                  <a:schemeClr val="tx2">
                    <a:alpha val="60000"/>
                  </a:schemeClr>
                </a:solidFill>
              </a:rPr>
              <a:t>Used to control robot manually</a:t>
            </a:r>
          </a:p>
          <a:p>
            <a:pPr>
              <a:lnSpc>
                <a:spcPct val="100000"/>
              </a:lnSpc>
            </a:pPr>
            <a:r>
              <a:rPr lang="en-US" sz="1500" b="0" i="0" dirty="0">
                <a:solidFill>
                  <a:schemeClr val="tx2">
                    <a:alpha val="60000"/>
                  </a:schemeClr>
                </a:solidFill>
                <a:effectLst/>
              </a:rPr>
              <a:t>provides an ergonomic and durable package with which users can manually teach a robot. </a:t>
            </a:r>
          </a:p>
          <a:p>
            <a:pPr>
              <a:lnSpc>
                <a:spcPct val="100000"/>
              </a:lnSpc>
            </a:pPr>
            <a:r>
              <a:rPr lang="en-US" sz="1500" b="0" i="0" dirty="0">
                <a:solidFill>
                  <a:schemeClr val="tx2">
                    <a:alpha val="60000"/>
                  </a:schemeClr>
                </a:solidFill>
                <a:effectLst/>
              </a:rPr>
              <a:t>extremely compact, lightweight device, which can be operated with one hand. This means that the other is constantly available for process support activities. </a:t>
            </a:r>
          </a:p>
          <a:p>
            <a:pPr>
              <a:lnSpc>
                <a:spcPct val="100000"/>
              </a:lnSpc>
            </a:pPr>
            <a:r>
              <a:rPr lang="en-US" sz="1500" b="0" i="0" dirty="0">
                <a:solidFill>
                  <a:schemeClr val="tx2">
                    <a:alpha val="60000"/>
                  </a:schemeClr>
                </a:solidFill>
                <a:effectLst/>
              </a:rPr>
              <a:t>It is designed for right-handed and left-handed use. </a:t>
            </a:r>
            <a:endParaRPr lang="en-US" sz="1500" dirty="0">
              <a:solidFill>
                <a:schemeClr val="tx2">
                  <a:alpha val="60000"/>
                </a:schemeClr>
              </a:solidFill>
            </a:endParaRPr>
          </a:p>
        </p:txBody>
      </p:sp>
      <p:pic>
        <p:nvPicPr>
          <p:cNvPr id="5" name="Picture 4">
            <a:extLst>
              <a:ext uri="{FF2B5EF4-FFF2-40B4-BE49-F238E27FC236}">
                <a16:creationId xmlns:a16="http://schemas.microsoft.com/office/drawing/2014/main" id="{E07E15BE-1FD6-4197-8583-E22578164C64}"/>
              </a:ext>
            </a:extLst>
          </p:cNvPr>
          <p:cNvPicPr>
            <a:picLocks noChangeAspect="1"/>
          </p:cNvPicPr>
          <p:nvPr/>
        </p:nvPicPr>
        <p:blipFill>
          <a:blip r:embed="rId2">
            <a:alphaModFix amt="90000"/>
          </a:blip>
          <a:stretch>
            <a:fillRect/>
          </a:stretch>
        </p:blipFill>
        <p:spPr>
          <a:xfrm>
            <a:off x="6330893" y="1142297"/>
            <a:ext cx="5022907" cy="4545617"/>
          </a:xfrm>
          <a:prstGeom prst="rect">
            <a:avLst/>
          </a:prstGeom>
        </p:spPr>
      </p:pic>
    </p:spTree>
    <p:extLst>
      <p:ext uri="{BB962C8B-B14F-4D97-AF65-F5344CB8AC3E}">
        <p14:creationId xmlns:p14="http://schemas.microsoft.com/office/powerpoint/2010/main" val="9612997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0E9C5-348C-4ADC-A594-C95D7B49D0B5}"/>
              </a:ext>
            </a:extLst>
          </p:cNvPr>
          <p:cNvSpPr>
            <a:spLocks noGrp="1"/>
          </p:cNvSpPr>
          <p:nvPr>
            <p:ph type="title"/>
          </p:nvPr>
        </p:nvSpPr>
        <p:spPr/>
        <p:txBody>
          <a:bodyPr/>
          <a:lstStyle/>
          <a:p>
            <a:r>
              <a:rPr lang="en-US" dirty="0"/>
              <a:t>Features</a:t>
            </a:r>
          </a:p>
        </p:txBody>
      </p:sp>
      <p:sp>
        <p:nvSpPr>
          <p:cNvPr id="3" name="Content Placeholder 2">
            <a:extLst>
              <a:ext uri="{FF2B5EF4-FFF2-40B4-BE49-F238E27FC236}">
                <a16:creationId xmlns:a16="http://schemas.microsoft.com/office/drawing/2014/main" id="{BB7FAF52-BF18-469F-8CDA-4BFEB28340A0}"/>
              </a:ext>
            </a:extLst>
          </p:cNvPr>
          <p:cNvSpPr>
            <a:spLocks noGrp="1"/>
          </p:cNvSpPr>
          <p:nvPr>
            <p:ph idx="1"/>
          </p:nvPr>
        </p:nvSpPr>
        <p:spPr/>
        <p:txBody>
          <a:bodyPr/>
          <a:lstStyle/>
          <a:p>
            <a:pPr algn="l">
              <a:buFont typeface="Arial" panose="020B0604020202020204" pitchFamily="34" charset="0"/>
              <a:buChar char="•"/>
            </a:pPr>
            <a:r>
              <a:rPr lang="en-US" b="0" i="0" dirty="0">
                <a:solidFill>
                  <a:srgbClr val="22262A"/>
                </a:solidFill>
                <a:effectLst/>
                <a:latin typeface="proxima-nova"/>
              </a:rPr>
              <a:t>Dual Channel Circuit Emergency Stop Switch</a:t>
            </a:r>
          </a:p>
          <a:p>
            <a:pPr algn="l">
              <a:buFont typeface="Arial" panose="020B0604020202020204" pitchFamily="34" charset="0"/>
              <a:buChar char="•"/>
            </a:pPr>
            <a:r>
              <a:rPr lang="en-US" b="0" i="0" dirty="0">
                <a:solidFill>
                  <a:srgbClr val="22262A"/>
                </a:solidFill>
                <a:effectLst/>
                <a:latin typeface="proxima-nova"/>
              </a:rPr>
              <a:t>(1) 3-Position Enabling Switch</a:t>
            </a:r>
          </a:p>
          <a:p>
            <a:pPr algn="l">
              <a:buFont typeface="Arial" panose="020B0604020202020204" pitchFamily="34" charset="0"/>
              <a:buChar char="•"/>
            </a:pPr>
            <a:r>
              <a:rPr lang="en-US" b="0" i="0" dirty="0">
                <a:solidFill>
                  <a:srgbClr val="22262A"/>
                </a:solidFill>
                <a:effectLst/>
                <a:latin typeface="proxima-nova"/>
              </a:rPr>
              <a:t>Compatibility with Adept </a:t>
            </a:r>
            <a:r>
              <a:rPr lang="en-US" b="0" i="0" dirty="0" err="1">
                <a:solidFill>
                  <a:srgbClr val="22262A"/>
                </a:solidFill>
                <a:effectLst/>
                <a:latin typeface="proxima-nova"/>
              </a:rPr>
              <a:t>SmartController</a:t>
            </a:r>
            <a:r>
              <a:rPr lang="en-US" b="0" i="0" dirty="0">
                <a:solidFill>
                  <a:srgbClr val="22262A"/>
                </a:solidFill>
                <a:effectLst/>
                <a:latin typeface="proxima-nova"/>
              </a:rPr>
              <a:t> EX Systems</a:t>
            </a:r>
          </a:p>
        </p:txBody>
      </p:sp>
    </p:spTree>
    <p:extLst>
      <p:ext uri="{BB962C8B-B14F-4D97-AF65-F5344CB8AC3E}">
        <p14:creationId xmlns:p14="http://schemas.microsoft.com/office/powerpoint/2010/main" val="283941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768DCD-B824-413A-B330-8D57ADB37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ame 11">
            <a:extLst>
              <a:ext uri="{FF2B5EF4-FFF2-40B4-BE49-F238E27FC236}">
                <a16:creationId xmlns:a16="http://schemas.microsoft.com/office/drawing/2014/main" id="{19F9CD66-32FC-448F-B4C5-67D17508A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BD535B-A8EF-4D8A-9D87-597896076C28}"/>
              </a:ext>
            </a:extLst>
          </p:cNvPr>
          <p:cNvSpPr>
            <a:spLocks noGrp="1"/>
          </p:cNvSpPr>
          <p:nvPr>
            <p:ph type="title"/>
          </p:nvPr>
        </p:nvSpPr>
        <p:spPr>
          <a:xfrm>
            <a:off x="838199" y="857251"/>
            <a:ext cx="4581525" cy="2076450"/>
          </a:xfrm>
        </p:spPr>
        <p:txBody>
          <a:bodyPr anchor="b">
            <a:normAutofit/>
          </a:bodyPr>
          <a:lstStyle/>
          <a:p>
            <a:r>
              <a:rPr lang="en-US" sz="3400" b="0" i="0">
                <a:gradFill flip="none" rotWithShape="1">
                  <a:gsLst>
                    <a:gs pos="0">
                      <a:schemeClr val="accent5">
                        <a:alpha val="70000"/>
                      </a:schemeClr>
                    </a:gs>
                    <a:gs pos="100000">
                      <a:schemeClr val="accent1">
                        <a:alpha val="70000"/>
                      </a:schemeClr>
                    </a:gs>
                  </a:gsLst>
                  <a:lin ang="0" scaled="1"/>
                  <a:tileRect/>
                </a:gradFill>
                <a:effectLst/>
              </a:rPr>
              <a:t>Matrix Fanless Embedded Computer (Industrial PC) by ADLink</a:t>
            </a:r>
            <a:endParaRPr lang="en-US" sz="3400">
              <a:gradFill flip="none" rotWithShape="1">
                <a:gsLst>
                  <a:gs pos="0">
                    <a:schemeClr val="accent5">
                      <a:alpha val="70000"/>
                    </a:schemeClr>
                  </a:gs>
                  <a:gs pos="100000">
                    <a:schemeClr val="accent1">
                      <a:alpha val="70000"/>
                    </a:schemeClr>
                  </a:gs>
                </a:gsLst>
                <a:lin ang="0" scaled="1"/>
                <a:tileRect/>
              </a:gradFill>
            </a:endParaRPr>
          </a:p>
        </p:txBody>
      </p:sp>
      <p:sp>
        <p:nvSpPr>
          <p:cNvPr id="3" name="Content Placeholder 2">
            <a:extLst>
              <a:ext uri="{FF2B5EF4-FFF2-40B4-BE49-F238E27FC236}">
                <a16:creationId xmlns:a16="http://schemas.microsoft.com/office/drawing/2014/main" id="{07FEBA04-84D6-48AE-AC01-4BE8EEC5C95A}"/>
              </a:ext>
            </a:extLst>
          </p:cNvPr>
          <p:cNvSpPr>
            <a:spLocks noGrp="1"/>
          </p:cNvSpPr>
          <p:nvPr>
            <p:ph idx="1"/>
          </p:nvPr>
        </p:nvSpPr>
        <p:spPr>
          <a:xfrm>
            <a:off x="838199" y="3190875"/>
            <a:ext cx="4581526" cy="2986087"/>
          </a:xfrm>
        </p:spPr>
        <p:txBody>
          <a:bodyPr>
            <a:normAutofit/>
          </a:bodyPr>
          <a:lstStyle/>
          <a:p>
            <a:pPr>
              <a:lnSpc>
                <a:spcPct val="100000"/>
              </a:lnSpc>
            </a:pPr>
            <a:r>
              <a:rPr lang="en-US" sz="1100" dirty="0">
                <a:solidFill>
                  <a:schemeClr val="tx2">
                    <a:alpha val="60000"/>
                  </a:schemeClr>
                </a:solidFill>
                <a:latin typeface="Ubuntu" panose="020B0504030602030204" pitchFamily="34" charset="0"/>
              </a:rPr>
              <a:t>E</a:t>
            </a:r>
            <a:r>
              <a:rPr lang="en-US" sz="1100" b="0" i="0" dirty="0">
                <a:solidFill>
                  <a:schemeClr val="tx2">
                    <a:alpha val="60000"/>
                  </a:schemeClr>
                </a:solidFill>
                <a:effectLst/>
                <a:latin typeface="Ubuntu" panose="020B0504030602030204" pitchFamily="34" charset="0"/>
              </a:rPr>
              <a:t>nhances responsiveness and durability of edge AI and edge computing applications. Designed to perform and to last, the Matrix </a:t>
            </a:r>
            <a:r>
              <a:rPr lang="en-US" sz="1100" b="0" i="0" dirty="0" err="1">
                <a:solidFill>
                  <a:schemeClr val="tx2">
                    <a:alpha val="60000"/>
                  </a:schemeClr>
                </a:solidFill>
                <a:effectLst/>
                <a:latin typeface="Ubuntu" panose="020B0504030602030204" pitchFamily="34" charset="0"/>
              </a:rPr>
              <a:t>fanless</a:t>
            </a:r>
            <a:r>
              <a:rPr lang="en-US" sz="1100" b="0" i="0" dirty="0">
                <a:solidFill>
                  <a:schemeClr val="tx2">
                    <a:alpha val="60000"/>
                  </a:schemeClr>
                </a:solidFill>
                <a:effectLst/>
                <a:latin typeface="Ubuntu" panose="020B0504030602030204" pitchFamily="34" charset="0"/>
              </a:rPr>
              <a:t> embedded computers enable timely data-driven decision making at the edge, improving efficiency, productivity and security enhancement across industries.</a:t>
            </a:r>
          </a:p>
          <a:p>
            <a:pPr>
              <a:lnSpc>
                <a:spcPct val="100000"/>
              </a:lnSpc>
            </a:pPr>
            <a:r>
              <a:rPr lang="en-US" sz="1100" b="0" i="0" dirty="0">
                <a:solidFill>
                  <a:schemeClr val="tx2">
                    <a:alpha val="60000"/>
                  </a:schemeClr>
                </a:solidFill>
                <a:effectLst/>
                <a:latin typeface="Ubuntu" panose="020B0504030602030204" pitchFamily="34" charset="0"/>
              </a:rPr>
              <a:t>The applications of the Matrix </a:t>
            </a:r>
            <a:r>
              <a:rPr lang="en-US" sz="1100" b="0" i="0" dirty="0" err="1">
                <a:solidFill>
                  <a:schemeClr val="tx2">
                    <a:alpha val="60000"/>
                  </a:schemeClr>
                </a:solidFill>
                <a:effectLst/>
                <a:latin typeface="Ubuntu" panose="020B0504030602030204" pitchFamily="34" charset="0"/>
              </a:rPr>
              <a:t>fanless</a:t>
            </a:r>
            <a:r>
              <a:rPr lang="en-US" sz="1100" b="0" i="0" dirty="0">
                <a:solidFill>
                  <a:schemeClr val="tx2">
                    <a:alpha val="60000"/>
                  </a:schemeClr>
                </a:solidFill>
                <a:effectLst/>
                <a:latin typeface="Ubuntu" panose="020B0504030602030204" pitchFamily="34" charset="0"/>
              </a:rPr>
              <a:t> embedded computers include accelerated compute-intensive, high-resolution medical imaging for faster diagnosis, defect detection and classification for quality assurance, facial recognition at entry points for access control, worker movement tracking for hazard prevention and control, and more.</a:t>
            </a:r>
          </a:p>
          <a:p>
            <a:pPr>
              <a:lnSpc>
                <a:spcPct val="100000"/>
              </a:lnSpc>
            </a:pPr>
            <a:endParaRPr lang="en-US" sz="1100" dirty="0">
              <a:solidFill>
                <a:schemeClr val="tx2">
                  <a:alpha val="60000"/>
                </a:schemeClr>
              </a:solidFill>
            </a:endParaRPr>
          </a:p>
        </p:txBody>
      </p:sp>
      <p:pic>
        <p:nvPicPr>
          <p:cNvPr id="5" name="Picture 4">
            <a:extLst>
              <a:ext uri="{FF2B5EF4-FFF2-40B4-BE49-F238E27FC236}">
                <a16:creationId xmlns:a16="http://schemas.microsoft.com/office/drawing/2014/main" id="{601FA4E5-6642-4F5B-801E-D4849926C0F5}"/>
              </a:ext>
            </a:extLst>
          </p:cNvPr>
          <p:cNvPicPr>
            <a:picLocks noChangeAspect="1"/>
          </p:cNvPicPr>
          <p:nvPr/>
        </p:nvPicPr>
        <p:blipFill rotWithShape="1">
          <a:blip r:embed="rId2"/>
          <a:srcRect l="26939" r="19532"/>
          <a:stretch/>
        </p:blipFill>
        <p:spPr>
          <a:xfrm>
            <a:off x="6096000" y="488577"/>
            <a:ext cx="5606425" cy="5880845"/>
          </a:xfrm>
          <a:prstGeom prst="rect">
            <a:avLst/>
          </a:prstGeom>
        </p:spPr>
      </p:pic>
    </p:spTree>
    <p:extLst>
      <p:ext uri="{BB962C8B-B14F-4D97-AF65-F5344CB8AC3E}">
        <p14:creationId xmlns:p14="http://schemas.microsoft.com/office/powerpoint/2010/main" val="2523559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61085-6A7D-4CF9-91BF-B8AED7149DE3}"/>
              </a:ext>
            </a:extLst>
          </p:cNvPr>
          <p:cNvSpPr>
            <a:spLocks noGrp="1"/>
          </p:cNvSpPr>
          <p:nvPr>
            <p:ph type="title"/>
          </p:nvPr>
        </p:nvSpPr>
        <p:spPr/>
        <p:txBody>
          <a:bodyPr/>
          <a:lstStyle/>
          <a:p>
            <a:r>
              <a:rPr lang="en-US" dirty="0"/>
              <a:t>Features</a:t>
            </a:r>
          </a:p>
        </p:txBody>
      </p:sp>
      <p:sp>
        <p:nvSpPr>
          <p:cNvPr id="3" name="Content Placeholder 2">
            <a:extLst>
              <a:ext uri="{FF2B5EF4-FFF2-40B4-BE49-F238E27FC236}">
                <a16:creationId xmlns:a16="http://schemas.microsoft.com/office/drawing/2014/main" id="{0B0855BC-89D5-4FFB-A1AC-51BF1C21FEC3}"/>
              </a:ext>
            </a:extLst>
          </p:cNvPr>
          <p:cNvSpPr>
            <a:spLocks noGrp="1"/>
          </p:cNvSpPr>
          <p:nvPr>
            <p:ph idx="1"/>
          </p:nvPr>
        </p:nvSpPr>
        <p:spPr/>
        <p:txBody>
          <a:bodyPr>
            <a:normAutofit/>
          </a:bodyPr>
          <a:lstStyle/>
          <a:p>
            <a:r>
              <a:rPr lang="en-US" sz="2400" b="0" i="0" dirty="0">
                <a:solidFill>
                  <a:srgbClr val="454545"/>
                </a:solidFill>
                <a:effectLst/>
                <a:latin typeface="Ubuntu" panose="020B0504030602030204" pitchFamily="34" charset="0"/>
              </a:rPr>
              <a:t>Feature the latest Intel® Xeon®, Core™ and Atom® processors</a:t>
            </a:r>
          </a:p>
          <a:p>
            <a:r>
              <a:rPr lang="en-US" sz="2400" b="0" i="0" dirty="0">
                <a:solidFill>
                  <a:srgbClr val="454545"/>
                </a:solidFill>
                <a:effectLst/>
                <a:latin typeface="Ubuntu" panose="020B0504030602030204" pitchFamily="34" charset="0"/>
              </a:rPr>
              <a:t>Integrated GPU computing with NVIDIA® Quadro® GPUs</a:t>
            </a:r>
          </a:p>
          <a:p>
            <a:r>
              <a:rPr lang="en-US" sz="2400" b="0" i="0" dirty="0">
                <a:solidFill>
                  <a:srgbClr val="454545"/>
                </a:solidFill>
                <a:effectLst/>
                <a:latin typeface="Ubuntu" panose="020B0504030602030204" pitchFamily="34" charset="0"/>
              </a:rPr>
              <a:t>Support precise motion control, protocol-based devices, and application-specific hardware-accelerated processing</a:t>
            </a:r>
            <a:endParaRPr lang="en-US" sz="2400" dirty="0">
              <a:solidFill>
                <a:srgbClr val="454545"/>
              </a:solidFill>
              <a:latin typeface="Ubuntu" panose="020B0504030602030204" pitchFamily="34" charset="0"/>
            </a:endParaRPr>
          </a:p>
          <a:p>
            <a:r>
              <a:rPr lang="en-US" sz="2400" b="0" i="0" dirty="0">
                <a:solidFill>
                  <a:srgbClr val="454545"/>
                </a:solidFill>
                <a:effectLst/>
                <a:latin typeface="Ubuntu" panose="020B0504030602030204" pitchFamily="34" charset="0"/>
              </a:rPr>
              <a:t>Offer a comprehensive I/O set to interface with auxiliary devices</a:t>
            </a:r>
          </a:p>
          <a:p>
            <a:r>
              <a:rPr lang="en-US" sz="2400" b="0" i="0" dirty="0">
                <a:solidFill>
                  <a:srgbClr val="454545"/>
                </a:solidFill>
                <a:effectLst/>
                <a:latin typeface="Ubuntu" panose="020B0504030602030204" pitchFamily="34" charset="0"/>
              </a:rPr>
              <a:t>Deliver reliable operation in poor ventilation, limited space, temperature extremes, dust-prone and corrosive conditions</a:t>
            </a:r>
            <a:endParaRPr lang="en-US" sz="2400" dirty="0"/>
          </a:p>
        </p:txBody>
      </p:sp>
    </p:spTree>
    <p:extLst>
      <p:ext uri="{BB962C8B-B14F-4D97-AF65-F5344CB8AC3E}">
        <p14:creationId xmlns:p14="http://schemas.microsoft.com/office/powerpoint/2010/main" val="1490250869"/>
      </p:ext>
    </p:extLst>
  </p:cSld>
  <p:clrMapOvr>
    <a:masterClrMapping/>
  </p:clrMapOvr>
</p:sld>
</file>

<file path=ppt/theme/theme1.xml><?xml version="1.0" encoding="utf-8"?>
<a:theme xmlns:a="http://schemas.openxmlformats.org/drawingml/2006/main" name="LuminousVTI">
  <a:themeElements>
    <a:clrScheme name="AnalogousFromDarkSeedLeftStep">
      <a:dk1>
        <a:srgbClr val="000000"/>
      </a:dk1>
      <a:lt1>
        <a:srgbClr val="FFFFFF"/>
      </a:lt1>
      <a:dk2>
        <a:srgbClr val="213A3B"/>
      </a:dk2>
      <a:lt2>
        <a:srgbClr val="E8E7E2"/>
      </a:lt2>
      <a:accent1>
        <a:srgbClr val="4D5FC3"/>
      </a:accent1>
      <a:accent2>
        <a:srgbClr val="3B7FB1"/>
      </a:accent2>
      <a:accent3>
        <a:srgbClr val="46B2B3"/>
      </a:accent3>
      <a:accent4>
        <a:srgbClr val="3BB181"/>
      </a:accent4>
      <a:accent5>
        <a:srgbClr val="49BA5D"/>
      </a:accent5>
      <a:accent6>
        <a:srgbClr val="57B13B"/>
      </a:accent6>
      <a:hlink>
        <a:srgbClr val="319453"/>
      </a:hlink>
      <a:folHlink>
        <a:srgbClr val="7F7F7F"/>
      </a:folHlink>
    </a:clrScheme>
    <a:fontScheme name="Custom 51">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minousVTI" id="{3EBF12FF-FD44-415B-AB75-5B4F7E5C3AC4}" vid="{521B7FAE-6A8D-4468-B79A-0706294A0D4A}"/>
    </a:ext>
  </a:extLst>
</a:theme>
</file>

<file path=docProps/app.xml><?xml version="1.0" encoding="utf-8"?>
<Properties xmlns="http://schemas.openxmlformats.org/officeDocument/2006/extended-properties" xmlns:vt="http://schemas.openxmlformats.org/officeDocument/2006/docPropsVTypes">
  <TotalTime>41</TotalTime>
  <Words>393</Words>
  <Application>Microsoft Office PowerPoint</Application>
  <PresentationFormat>Widescreen</PresentationFormat>
  <Paragraphs>31</Paragraphs>
  <Slides>8</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Avenir Next LT Pro</vt:lpstr>
      <vt:lpstr>proxima-nova</vt:lpstr>
      <vt:lpstr>Sabon Next LT</vt:lpstr>
      <vt:lpstr>Times New Roman</vt:lpstr>
      <vt:lpstr>Ubuntu</vt:lpstr>
      <vt:lpstr>Wingdings</vt:lpstr>
      <vt:lpstr>LuminousVTI</vt:lpstr>
      <vt:lpstr>ALL ABOUT THE ROBOTIC HARDWARE (3-CONTROLLER)</vt:lpstr>
      <vt:lpstr>Artificial Intelligence Machine Automation Controller (Edge AI Controller) by Omron</vt:lpstr>
      <vt:lpstr>PowerPoint Presentation</vt:lpstr>
      <vt:lpstr>T20 Pendant by Omron</vt:lpstr>
      <vt:lpstr>PowerPoint Presentation</vt:lpstr>
      <vt:lpstr>Features</vt:lpstr>
      <vt:lpstr>Matrix Fanless Embedded Computer (Industrial PC) by ADLink</vt:lpstr>
      <vt:lpstr>Features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ABOUT THE ROBOTIC HARDWARE (3-CONTROLLER)</dc:title>
  <dc:creator>MUHAMMAD YUSOF BIN MOHAMED ADAM</dc:creator>
  <cp:lastModifiedBy>MUHAMMAD YUSOF BIN MOHAMED ADAM</cp:lastModifiedBy>
  <cp:revision>1</cp:revision>
  <dcterms:created xsi:type="dcterms:W3CDTF">2022-03-23T00:03:34Z</dcterms:created>
  <dcterms:modified xsi:type="dcterms:W3CDTF">2022-03-23T00:44:55Z</dcterms:modified>
</cp:coreProperties>
</file>

<file path=docProps/thumbnail.jpeg>
</file>